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1" r:id="rId6"/>
    <p:sldId id="260" r:id="rId7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8FB837D-C827-4EFA-A057-4D05807E0F7C}" styleName="Styl s motivem 1 – zvýraznění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35758FB7-9AC5-4552-8A53-C91805E547FA}" styleName="Styl s motivem 1 – zvýraznění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775DCB02-9BB8-47FD-8907-85C794F793BA}" styleName="Styl s motivem 1 – zvýraznění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69C7853C-536D-4A76-A0AE-DD22124D55A5}" styleName="Styl s motivem 1 – zvýraznění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84E427A-3D55-4303-BF80-6455036E1DE7}" styleName="Styl s motivem 1 – zvýraznění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3C2FFA5D-87B4-456A-9821-1D502468CF0F}" styleName="Styl s motivem 1 – zvýraznění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CF1AB2-1976-4502-BF36-3FF5EA218861}" styleName="Střední styl 4 – zvýraznění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D113A9D2-9D6B-4929-AA2D-F23B5EE8CBE7}" styleName="Styl s motivem 2 – zvýraznění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18603FDC-E32A-4AB5-989C-0864C3EAD2B8}" styleName="Styl s motivem 2 – zvýraznění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9012ECD-51FC-41F1-AA8D-1B2483CD663E}" styleName="Světlý styl 2 – zvýraznění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301B821-A1FF-4177-AEE7-76D212191A09}" styleName="Střední styl 1 – zvýraznění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282" y="28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C4721C-5406-437E-8F53-90B15AF45600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 dirty="0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5B5FB6-93B1-4EF6-A73B-EAA590DF8375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451919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5B5FB6-93B1-4EF6-A73B-EAA590DF8375}" type="slidenum">
              <a:rPr lang="cs-CZ" smtClean="0"/>
              <a:t>1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260514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5B5FB6-93B1-4EF6-A73B-EAA590DF8375}" type="slidenum">
              <a:rPr lang="cs-CZ" smtClean="0"/>
              <a:t>2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206360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dirty="0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28D6015-120E-46AA-91AE-53D4B289598A}" type="datetimeFigureOut">
              <a:rPr lang="cs-CZ" smtClean="0"/>
              <a:t>27.11.2012</a:t>
            </a:fld>
            <a:endParaRPr lang="cs-C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cs-CZ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12FA36C-DFE5-45DA-9B58-0F426AAA2F8F}" type="slidenum">
              <a:rPr lang="cs-CZ" smtClean="0"/>
              <a:t>‹#›</a:t>
            </a:fld>
            <a:endParaRPr lang="cs-CZ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hyperlink" Target="cviceni7.htm" TargetMode="External"/><Relationship Id="rId13" Type="http://schemas.openxmlformats.org/officeDocument/2006/relationships/hyperlink" Target="cviceni12.htm" TargetMode="External"/><Relationship Id="rId3" Type="http://schemas.openxmlformats.org/officeDocument/2006/relationships/hyperlink" Target="cviceni2.htm" TargetMode="External"/><Relationship Id="rId7" Type="http://schemas.openxmlformats.org/officeDocument/2006/relationships/hyperlink" Target="cviceni6.htm" TargetMode="External"/><Relationship Id="rId12" Type="http://schemas.openxmlformats.org/officeDocument/2006/relationships/hyperlink" Target="cviceni11.htm" TargetMode="External"/><Relationship Id="rId2" Type="http://schemas.openxmlformats.org/officeDocument/2006/relationships/hyperlink" Target="cviceni1.htm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cviceni5.htm" TargetMode="External"/><Relationship Id="rId11" Type="http://schemas.openxmlformats.org/officeDocument/2006/relationships/hyperlink" Target="cviceni10.htm" TargetMode="External"/><Relationship Id="rId5" Type="http://schemas.openxmlformats.org/officeDocument/2006/relationships/hyperlink" Target="cviceni4.htm" TargetMode="External"/><Relationship Id="rId10" Type="http://schemas.openxmlformats.org/officeDocument/2006/relationships/hyperlink" Target="cviceni9.htm" TargetMode="External"/><Relationship Id="rId4" Type="http://schemas.openxmlformats.org/officeDocument/2006/relationships/hyperlink" Target="cviceni3.htm" TargetMode="External"/><Relationship Id="rId9" Type="http://schemas.openxmlformats.org/officeDocument/2006/relationships/hyperlink" Target="cviceni8.htm" TargetMode="Externa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odnadpis 3"/>
          <p:cNvSpPr>
            <a:spLocks noGrp="1"/>
          </p:cNvSpPr>
          <p:nvPr>
            <p:ph type="subTitle" idx="1"/>
          </p:nvPr>
        </p:nvSpPr>
        <p:spPr>
          <a:xfrm>
            <a:off x="179512" y="116632"/>
            <a:ext cx="8856984" cy="6624736"/>
          </a:xfrm>
        </p:spPr>
        <p:txBody>
          <a:bodyPr/>
          <a:lstStyle/>
          <a:p>
            <a:r>
              <a:rPr lang="cs-CZ" sz="4400" b="1" dirty="0" smtClean="0">
                <a:solidFill>
                  <a:srgbClr val="00B050"/>
                </a:solidFill>
              </a:rPr>
              <a:t>            </a:t>
            </a:r>
            <a:r>
              <a:rPr lang="cs-CZ" sz="4400" b="1" dirty="0" smtClean="0">
                <a:solidFill>
                  <a:schemeClr val="accent5"/>
                </a:solidFill>
              </a:rPr>
              <a:t>Věta tázací</a:t>
            </a:r>
          </a:p>
          <a:p>
            <a:endParaRPr lang="cs-CZ" sz="4400" b="1" dirty="0" smtClean="0">
              <a:solidFill>
                <a:srgbClr val="00B050"/>
              </a:solidFill>
            </a:endParaRPr>
          </a:p>
          <a:p>
            <a:endParaRPr lang="cs-CZ" sz="4400" b="1" dirty="0" smtClean="0">
              <a:solidFill>
                <a:srgbClr val="00B050"/>
              </a:solidFill>
            </a:endParaRPr>
          </a:p>
          <a:p>
            <a:r>
              <a:rPr lang="cs-CZ" b="1" dirty="0" smtClean="0">
                <a:solidFill>
                  <a:schemeClr val="accent6"/>
                </a:solidFill>
              </a:rPr>
              <a:t>Příklad:  </a:t>
            </a:r>
            <a:r>
              <a:rPr lang="de-AT" dirty="0">
                <a:latin typeface="Calibri" pitchFamily="34" charset="0"/>
                <a:cs typeface="Calibri" pitchFamily="34" charset="0"/>
              </a:rPr>
              <a:t>Bist du </a:t>
            </a:r>
            <a:r>
              <a:rPr lang="de-AT" dirty="0" smtClean="0">
                <a:latin typeface="Calibri" pitchFamily="34" charset="0"/>
                <a:cs typeface="Calibri" pitchFamily="34" charset="0"/>
              </a:rPr>
              <a:t>krank</a:t>
            </a:r>
            <a:r>
              <a:rPr lang="cs-CZ" dirty="0" smtClean="0">
                <a:latin typeface="Calibri" pitchFamily="34" charset="0"/>
                <a:cs typeface="Calibri" pitchFamily="34" charset="0"/>
              </a:rPr>
              <a:t> </a:t>
            </a:r>
            <a:r>
              <a:rPr lang="de-AT" dirty="0" smtClean="0">
                <a:latin typeface="Calibri" pitchFamily="34" charset="0"/>
                <a:cs typeface="Calibri" pitchFamily="34" charset="0"/>
              </a:rPr>
              <a:t>?</a:t>
            </a:r>
            <a:endParaRPr lang="de-AT" dirty="0">
              <a:latin typeface="Calibri" pitchFamily="34" charset="0"/>
              <a:cs typeface="Calibri" pitchFamily="34" charset="0"/>
            </a:endParaRPr>
          </a:p>
          <a:p>
            <a:r>
              <a:rPr lang="cs-CZ" b="1" dirty="0">
                <a:solidFill>
                  <a:srgbClr val="00B050"/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cs-CZ" b="1" dirty="0" smtClean="0">
                <a:solidFill>
                  <a:srgbClr val="00B050"/>
                </a:solidFill>
                <a:latin typeface="Calibri" pitchFamily="34" charset="0"/>
                <a:cs typeface="Calibri" pitchFamily="34" charset="0"/>
              </a:rPr>
              <a:t>                  </a:t>
            </a:r>
            <a:r>
              <a:rPr lang="cs-CZ" noProof="1" smtClean="0">
                <a:latin typeface="Calibri" pitchFamily="34" charset="0"/>
                <a:cs typeface="Calibri" pitchFamily="34" charset="0"/>
              </a:rPr>
              <a:t>Lernst du Deutsch </a:t>
            </a:r>
            <a:r>
              <a:rPr lang="cs-CZ" dirty="0" smtClean="0">
                <a:latin typeface="Calibri" pitchFamily="34" charset="0"/>
                <a:cs typeface="Calibri" pitchFamily="34" charset="0"/>
              </a:rPr>
              <a:t>?</a:t>
            </a:r>
          </a:p>
          <a:p>
            <a:endParaRPr lang="cs-CZ" dirty="0"/>
          </a:p>
          <a:p>
            <a:endParaRPr lang="cs-CZ" dirty="0" smtClean="0"/>
          </a:p>
          <a:p>
            <a:endParaRPr lang="cs-CZ" dirty="0"/>
          </a:p>
          <a:p>
            <a:endParaRPr lang="cs-CZ" dirty="0" smtClean="0"/>
          </a:p>
          <a:p>
            <a:r>
              <a:rPr lang="cs-CZ" b="1" dirty="0" smtClean="0">
                <a:solidFill>
                  <a:schemeClr val="accent6"/>
                </a:solidFill>
              </a:rPr>
              <a:t>Příklad:</a:t>
            </a:r>
          </a:p>
          <a:p>
            <a:r>
              <a:rPr lang="de-AT" dirty="0" smtClean="0">
                <a:latin typeface="Calibri" pitchFamily="34" charset="0"/>
                <a:cs typeface="Calibri" pitchFamily="34" charset="0"/>
              </a:rPr>
              <a:t>Bist du krank - Ja, ich bin krank.</a:t>
            </a:r>
          </a:p>
          <a:p>
            <a:r>
              <a:rPr lang="de-AT" dirty="0" smtClean="0">
                <a:latin typeface="Calibri" pitchFamily="34" charset="0"/>
                <a:cs typeface="Calibri" pitchFamily="34" charset="0"/>
              </a:rPr>
              <a:t>                    </a:t>
            </a:r>
            <a:r>
              <a:rPr lang="cs-CZ" dirty="0" smtClean="0">
                <a:latin typeface="Calibri" pitchFamily="34" charset="0"/>
                <a:cs typeface="Calibri" pitchFamily="34" charset="0"/>
              </a:rPr>
              <a:t>   </a:t>
            </a:r>
            <a:r>
              <a:rPr lang="de-AT" dirty="0" smtClean="0">
                <a:latin typeface="Calibri" pitchFamily="34" charset="0"/>
                <a:cs typeface="Calibri" pitchFamily="34" charset="0"/>
              </a:rPr>
              <a:t> - Nein, ich bin nicht krank.</a:t>
            </a:r>
          </a:p>
          <a:p>
            <a:endParaRPr lang="de-AT" dirty="0"/>
          </a:p>
        </p:txBody>
      </p:sp>
      <p:graphicFrame>
        <p:nvGraphicFramePr>
          <p:cNvPr id="5" name="Tabulka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23063991"/>
              </p:ext>
            </p:extLst>
          </p:nvPr>
        </p:nvGraphicFramePr>
        <p:xfrm>
          <a:off x="179513" y="1340768"/>
          <a:ext cx="8784976" cy="720080"/>
        </p:xfrm>
        <a:graphic>
          <a:graphicData uri="http://schemas.openxmlformats.org/drawingml/2006/table">
            <a:tbl>
              <a:tblPr>
                <a:tableStyleId>{D113A9D2-9D6B-4929-AA2D-F23B5EE8CBE7}</a:tableStyleId>
              </a:tblPr>
              <a:tblGrid>
                <a:gridCol w="8784976"/>
              </a:tblGrid>
              <a:tr h="720080">
                <a:tc>
                  <a:txBody>
                    <a:bodyPr/>
                    <a:lstStyle/>
                    <a:p>
                      <a:r>
                        <a:rPr lang="cs-CZ" sz="2400" b="1" dirty="0" smtClean="0">
                          <a:latin typeface="Calibri" pitchFamily="34" charset="0"/>
                          <a:cs typeface="Calibri" pitchFamily="34" charset="0"/>
                        </a:rPr>
                        <a:t>U tázacích</a:t>
                      </a:r>
                      <a:r>
                        <a:rPr lang="cs-CZ" sz="2400" b="1" baseline="0" dirty="0" smtClean="0">
                          <a:latin typeface="Calibri" pitchFamily="34" charset="0"/>
                          <a:cs typeface="Calibri" pitchFamily="34" charset="0"/>
                        </a:rPr>
                        <a:t> vět bez tázacího zájmena stojí sloveso na 1. místě.</a:t>
                      </a:r>
                      <a:endParaRPr lang="cs-CZ" sz="2400" b="1" dirty="0">
                        <a:solidFill>
                          <a:schemeClr val="tx1"/>
                        </a:solidFill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2" name="Tabulk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2681749"/>
              </p:ext>
            </p:extLst>
          </p:nvPr>
        </p:nvGraphicFramePr>
        <p:xfrm>
          <a:off x="107504" y="3645024"/>
          <a:ext cx="8760296" cy="1224136"/>
        </p:xfrm>
        <a:graphic>
          <a:graphicData uri="http://schemas.openxmlformats.org/drawingml/2006/table">
            <a:tbl>
              <a:tblPr firstRow="1" bandRow="1">
                <a:tableStyleId>{69012ECD-51FC-41F1-AA8D-1B2483CD663E}</a:tableStyleId>
              </a:tblPr>
              <a:tblGrid>
                <a:gridCol w="8760296"/>
              </a:tblGrid>
              <a:tr h="1224136">
                <a:tc>
                  <a:txBody>
                    <a:bodyPr/>
                    <a:lstStyle/>
                    <a:p>
                      <a:r>
                        <a:rPr lang="cs-CZ" sz="2400" b="0" dirty="0" smtClean="0">
                          <a:latin typeface="Calibri" pitchFamily="34" charset="0"/>
                          <a:cs typeface="Calibri" pitchFamily="34" charset="0"/>
                        </a:rPr>
                        <a:t>Otázky bez tázacího zájmena jsou otázky rozhodovací.</a:t>
                      </a:r>
                      <a:r>
                        <a:rPr lang="cs-CZ" sz="2400" b="0" baseline="0" dirty="0" smtClean="0">
                          <a:latin typeface="Calibri" pitchFamily="34" charset="0"/>
                          <a:cs typeface="Calibri" pitchFamily="34" charset="0"/>
                        </a:rPr>
                        <a:t> Odpověď začíná „</a:t>
                      </a:r>
                      <a:r>
                        <a:rPr lang="de-AT" sz="2400" b="0" baseline="0" noProof="0" dirty="0" smtClean="0">
                          <a:latin typeface="Calibri" pitchFamily="34" charset="0"/>
                          <a:cs typeface="Calibri" pitchFamily="34" charset="0"/>
                        </a:rPr>
                        <a:t>ja</a:t>
                      </a:r>
                      <a:r>
                        <a:rPr lang="cs-CZ" sz="2400" b="0" baseline="0" dirty="0" smtClean="0">
                          <a:latin typeface="Calibri" pitchFamily="34" charset="0"/>
                          <a:cs typeface="Calibri" pitchFamily="34" charset="0"/>
                        </a:rPr>
                        <a:t>“ nebo </a:t>
                      </a:r>
                      <a:r>
                        <a:rPr lang="de-AT" sz="2400" b="0" baseline="0" noProof="0" dirty="0" smtClean="0">
                          <a:latin typeface="Calibri" pitchFamily="34" charset="0"/>
                          <a:cs typeface="Calibri" pitchFamily="34" charset="0"/>
                        </a:rPr>
                        <a:t>„nein</a:t>
                      </a:r>
                      <a:r>
                        <a:rPr lang="cs-CZ" sz="2400" b="0" baseline="0" dirty="0" smtClean="0">
                          <a:latin typeface="Calibri" pitchFamily="34" charset="0"/>
                          <a:cs typeface="Calibri" pitchFamily="34" charset="0"/>
                        </a:rPr>
                        <a:t>“.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93088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4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sz="quarter" idx="13"/>
          </p:nvPr>
        </p:nvSpPr>
        <p:spPr>
          <a:xfrm>
            <a:off x="0" y="0"/>
            <a:ext cx="9144000" cy="6858000"/>
          </a:xfrm>
        </p:spPr>
        <p:txBody>
          <a:bodyPr/>
          <a:lstStyle/>
          <a:p>
            <a:pPr marL="45720" indent="0">
              <a:buNone/>
            </a:pPr>
            <a:endParaRPr lang="cs-CZ" sz="3200" b="1" dirty="0" smtClean="0"/>
          </a:p>
          <a:p>
            <a:pPr marL="45720" indent="0">
              <a:buNone/>
            </a:pPr>
            <a:endParaRPr lang="cs-CZ" sz="3200" b="1" dirty="0"/>
          </a:p>
          <a:p>
            <a:pPr marL="45720" indent="0">
              <a:buNone/>
            </a:pPr>
            <a:r>
              <a:rPr lang="cs-CZ" sz="3200" b="1" dirty="0" smtClean="0"/>
              <a:t>   </a:t>
            </a:r>
            <a:endParaRPr lang="cs-CZ" sz="3200" b="1" dirty="0">
              <a:solidFill>
                <a:srgbClr val="00B050"/>
              </a:solidFill>
            </a:endParaRPr>
          </a:p>
          <a:p>
            <a:pPr marL="45720" indent="0">
              <a:buNone/>
            </a:pPr>
            <a:r>
              <a:rPr lang="cs-CZ" sz="3200" b="1" dirty="0" smtClean="0">
                <a:solidFill>
                  <a:srgbClr val="00B050"/>
                </a:solidFill>
              </a:rPr>
              <a:t> </a:t>
            </a:r>
            <a:r>
              <a:rPr lang="cs-CZ" b="1" dirty="0" smtClean="0">
                <a:solidFill>
                  <a:schemeClr val="accent6"/>
                </a:solidFill>
              </a:rPr>
              <a:t>Příklad:</a:t>
            </a:r>
          </a:p>
          <a:p>
            <a:pPr marL="45720" indent="0">
              <a:buNone/>
            </a:pPr>
            <a:r>
              <a:rPr lang="cs-CZ" b="1" dirty="0">
                <a:solidFill>
                  <a:srgbClr val="00B050"/>
                </a:solidFill>
              </a:rPr>
              <a:t> </a:t>
            </a:r>
            <a:r>
              <a:rPr lang="cs-CZ" b="1" dirty="0" smtClean="0">
                <a:solidFill>
                  <a:srgbClr val="00B050"/>
                </a:solidFill>
              </a:rPr>
              <a:t> </a:t>
            </a:r>
            <a:r>
              <a:rPr lang="de-AT" dirty="0" smtClean="0">
                <a:solidFill>
                  <a:schemeClr val="bg2">
                    <a:lumMod val="25000"/>
                  </a:schemeClr>
                </a:solidFill>
                <a:latin typeface="Calibri" pitchFamily="34" charset="0"/>
                <a:cs typeface="Calibri" pitchFamily="34" charset="0"/>
              </a:rPr>
              <a:t>Hast du kein Geld</a:t>
            </a:r>
            <a:r>
              <a:rPr lang="cs-CZ" dirty="0" smtClean="0">
                <a:solidFill>
                  <a:schemeClr val="bg2">
                    <a:lumMod val="25000"/>
                  </a:schemeClr>
                </a:solidFill>
                <a:latin typeface="Calibri" pitchFamily="34" charset="0"/>
                <a:cs typeface="Calibri" pitchFamily="34" charset="0"/>
              </a:rPr>
              <a:t> ? - Doch ich habe Geld.</a:t>
            </a:r>
          </a:p>
          <a:p>
            <a:pPr marL="45720" indent="0">
              <a:buNone/>
            </a:pPr>
            <a:r>
              <a:rPr lang="cs-CZ" dirty="0">
                <a:solidFill>
                  <a:schemeClr val="bg2">
                    <a:lumMod val="25000"/>
                  </a:schemeClr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cs-CZ" dirty="0" smtClean="0">
                <a:solidFill>
                  <a:schemeClr val="bg2">
                    <a:lumMod val="25000"/>
                  </a:schemeClr>
                </a:solidFill>
                <a:latin typeface="Calibri" pitchFamily="34" charset="0"/>
                <a:cs typeface="Calibri" pitchFamily="34" charset="0"/>
              </a:rPr>
              <a:t>                                     - Nein, ich habe kein Geld.</a:t>
            </a:r>
            <a:endParaRPr lang="de-AT" dirty="0" smtClean="0">
              <a:solidFill>
                <a:schemeClr val="bg2">
                  <a:lumMod val="25000"/>
                </a:schemeClr>
              </a:solidFill>
              <a:latin typeface="Calibri" pitchFamily="34" charset="0"/>
              <a:cs typeface="Calibri" pitchFamily="34" charset="0"/>
            </a:endParaRPr>
          </a:p>
          <a:p>
            <a:pPr marL="45720" indent="0">
              <a:buNone/>
            </a:pPr>
            <a:r>
              <a:rPr lang="cs-CZ" b="1" dirty="0" smtClean="0">
                <a:solidFill>
                  <a:srgbClr val="00B050"/>
                </a:solidFill>
              </a:rPr>
              <a:t>     </a:t>
            </a:r>
            <a:r>
              <a:rPr lang="cs-CZ" sz="3200" dirty="0" smtClean="0"/>
              <a:t>                       </a:t>
            </a:r>
          </a:p>
        </p:txBody>
      </p:sp>
      <p:graphicFrame>
        <p:nvGraphicFramePr>
          <p:cNvPr id="8" name="Tabulka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8404471"/>
              </p:ext>
            </p:extLst>
          </p:nvPr>
        </p:nvGraphicFramePr>
        <p:xfrm>
          <a:off x="209550" y="836712"/>
          <a:ext cx="8682930" cy="1152128"/>
        </p:xfrm>
        <a:graphic>
          <a:graphicData uri="http://schemas.openxmlformats.org/drawingml/2006/table">
            <a:tbl>
              <a:tblPr>
                <a:tableStyleId>{D113A9D2-9D6B-4929-AA2D-F23B5EE8CBE7}</a:tableStyleId>
              </a:tblPr>
              <a:tblGrid>
                <a:gridCol w="8682930"/>
              </a:tblGrid>
              <a:tr h="115212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cs-CZ" sz="2400" baseline="0" dirty="0" smtClean="0"/>
                        <a:t>U záporných zjišťovacích otázek se začíná pozitivní odpovědí „</a:t>
                      </a:r>
                      <a:r>
                        <a:rPr lang="de-AT" sz="2400" baseline="0" noProof="0" dirty="0" smtClean="0"/>
                        <a:t>doch</a:t>
                      </a:r>
                      <a:r>
                        <a:rPr lang="cs-CZ" sz="2400" baseline="0" dirty="0" smtClean="0"/>
                        <a:t>“.</a:t>
                      </a:r>
                      <a:endParaRPr lang="cs-CZ" sz="2400" dirty="0" smtClean="0"/>
                    </a:p>
                    <a:p>
                      <a:endParaRPr lang="cs-CZ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737148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sz="quarter" idx="13"/>
          </p:nvPr>
        </p:nvSpPr>
        <p:spPr>
          <a:xfrm>
            <a:off x="0" y="0"/>
            <a:ext cx="9144000" cy="6858000"/>
          </a:xfrm>
        </p:spPr>
        <p:txBody>
          <a:bodyPr>
            <a:normAutofit lnSpcReduction="10000"/>
          </a:bodyPr>
          <a:lstStyle/>
          <a:p>
            <a:pPr marL="45720" indent="0">
              <a:buNone/>
            </a:pPr>
            <a:endParaRPr lang="cs-CZ" sz="3200" b="1" dirty="0" smtClean="0"/>
          </a:p>
          <a:p>
            <a:pPr marL="45720" indent="0">
              <a:buNone/>
            </a:pPr>
            <a:endParaRPr lang="cs-CZ" sz="3200" b="1" dirty="0"/>
          </a:p>
          <a:p>
            <a:pPr marL="45720" indent="0">
              <a:buNone/>
            </a:pPr>
            <a:endParaRPr lang="cs-CZ" sz="3200" b="1" dirty="0" smtClean="0"/>
          </a:p>
          <a:p>
            <a:pPr marL="45720" indent="0">
              <a:buNone/>
            </a:pPr>
            <a:r>
              <a:rPr lang="cs-CZ" sz="3200" b="1" dirty="0"/>
              <a:t> </a:t>
            </a:r>
            <a:r>
              <a:rPr lang="cs-CZ" sz="3200" b="1" dirty="0" smtClean="0"/>
              <a:t> </a:t>
            </a:r>
            <a:r>
              <a:rPr lang="cs-CZ" sz="2400" b="1" dirty="0" smtClean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Příklad:</a:t>
            </a:r>
          </a:p>
          <a:p>
            <a:pPr marL="45720" indent="0">
              <a:buNone/>
            </a:pPr>
            <a:r>
              <a:rPr lang="cs-CZ" sz="3200" b="1" dirty="0" smtClean="0"/>
              <a:t>  </a:t>
            </a:r>
            <a:r>
              <a:rPr lang="cs-CZ" sz="2400" noProof="1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Wann</a:t>
            </a:r>
            <a:r>
              <a:rPr lang="cs-CZ" sz="3200" b="1" noProof="1" smtClean="0">
                <a:solidFill>
                  <a:schemeClr val="accent1">
                    <a:lumMod val="50000"/>
                  </a:schemeClr>
                </a:solidFill>
              </a:rPr>
              <a:t> </a:t>
            </a:r>
            <a:r>
              <a:rPr lang="cs-CZ" sz="2400" noProof="1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gehst du ins Kino?</a:t>
            </a:r>
          </a:p>
          <a:p>
            <a:pPr marL="45720" indent="0">
              <a:buNone/>
            </a:pPr>
            <a:endParaRPr lang="cs-CZ" sz="2400" noProof="1" smtClean="0">
              <a:solidFill>
                <a:schemeClr val="accent1">
                  <a:lumMod val="50000"/>
                </a:schemeClr>
              </a:solidFill>
              <a:latin typeface="Calibri" pitchFamily="34" charset="0"/>
              <a:cs typeface="Calibri" pitchFamily="34" charset="0"/>
            </a:endParaRPr>
          </a:p>
          <a:p>
            <a:pPr marL="45720" indent="0">
              <a:buNone/>
            </a:pPr>
            <a:endParaRPr lang="cs-CZ" sz="2400" noProof="1" smtClean="0">
              <a:solidFill>
                <a:schemeClr val="accent1">
                  <a:lumMod val="50000"/>
                </a:schemeClr>
              </a:solidFill>
              <a:latin typeface="Calibri" pitchFamily="34" charset="0"/>
              <a:cs typeface="Calibri" pitchFamily="34" charset="0"/>
            </a:endParaRPr>
          </a:p>
          <a:p>
            <a:pPr marL="45720" indent="0">
              <a:buNone/>
            </a:pPr>
            <a:endParaRPr lang="cs-CZ" sz="2400" noProof="1">
              <a:solidFill>
                <a:schemeClr val="accent1">
                  <a:lumMod val="50000"/>
                </a:schemeClr>
              </a:solidFill>
              <a:latin typeface="Calibri" pitchFamily="34" charset="0"/>
              <a:cs typeface="Calibri" pitchFamily="34" charset="0"/>
            </a:endParaRPr>
          </a:p>
          <a:p>
            <a:pPr marL="45720" indent="0">
              <a:buNone/>
            </a:pPr>
            <a:endParaRPr lang="cs-CZ" sz="2400" noProof="1" smtClean="0">
              <a:solidFill>
                <a:schemeClr val="accent1">
                  <a:lumMod val="50000"/>
                </a:schemeClr>
              </a:solidFill>
              <a:latin typeface="Calibri" pitchFamily="34" charset="0"/>
              <a:cs typeface="Calibri" pitchFamily="34" charset="0"/>
            </a:endParaRPr>
          </a:p>
          <a:p>
            <a:pPr marL="45720" indent="0">
              <a:buNone/>
            </a:pPr>
            <a:r>
              <a:rPr lang="cs-CZ" sz="2400" noProof="1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cs-CZ" sz="2400" noProof="1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   </a:t>
            </a:r>
            <a:r>
              <a:rPr lang="cs-CZ" sz="2400" b="1" dirty="0" smtClean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Příklad:</a:t>
            </a:r>
          </a:p>
          <a:p>
            <a:pPr marL="45720" indent="0">
              <a:buNone/>
            </a:pPr>
            <a:r>
              <a:rPr lang="cs-CZ" sz="24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cs-CZ" sz="2400" b="1" dirty="0" smtClean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  </a:t>
            </a:r>
            <a:r>
              <a:rPr lang="de-DE" sz="2400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Wie viele </a:t>
            </a:r>
            <a:r>
              <a:rPr lang="de-DE" sz="2400" b="1" i="1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Stunden</a:t>
            </a:r>
            <a:r>
              <a:rPr lang="de-DE" sz="2400" b="1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de-DE" sz="2400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hast du gearbeitet</a:t>
            </a:r>
            <a:r>
              <a:rPr lang="de-DE" sz="2400" dirty="0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?</a:t>
            </a:r>
            <a:endParaRPr lang="cs-CZ" sz="2400" dirty="0" smtClean="0">
              <a:solidFill>
                <a:schemeClr val="accent1">
                  <a:lumMod val="50000"/>
                </a:schemeClr>
              </a:solidFill>
              <a:latin typeface="Calibri" pitchFamily="34" charset="0"/>
              <a:cs typeface="Calibri" pitchFamily="34" charset="0"/>
            </a:endParaRPr>
          </a:p>
          <a:p>
            <a:pPr marL="45720" indent="0">
              <a:buNone/>
            </a:pPr>
            <a:r>
              <a:rPr lang="cs-CZ" sz="24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cs-CZ" sz="2400" b="1" dirty="0" smtClean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   </a:t>
            </a:r>
            <a:r>
              <a:rPr lang="de-DE" sz="2400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Wie </a:t>
            </a:r>
            <a:r>
              <a:rPr lang="de-DE" sz="2400" b="1" i="1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lange </a:t>
            </a:r>
            <a:r>
              <a:rPr lang="de-DE" sz="2400" dirty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muss er noch arbeiten?</a:t>
            </a:r>
            <a:endParaRPr lang="cs-CZ" sz="2400" b="1" dirty="0">
              <a:solidFill>
                <a:schemeClr val="accent1">
                  <a:lumMod val="50000"/>
                </a:schemeClr>
              </a:solidFill>
              <a:latin typeface="Calibri" pitchFamily="34" charset="0"/>
              <a:cs typeface="Calibri" pitchFamily="34" charset="0"/>
            </a:endParaRPr>
          </a:p>
          <a:p>
            <a:pPr marL="45720" indent="0">
              <a:buNone/>
            </a:pPr>
            <a:r>
              <a:rPr lang="cs-CZ" sz="2400" noProof="1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    </a:t>
            </a:r>
          </a:p>
          <a:p>
            <a:pPr marL="45720" indent="0">
              <a:buNone/>
            </a:pPr>
            <a:endParaRPr lang="cs-CZ" sz="3200" dirty="0" smtClean="0"/>
          </a:p>
        </p:txBody>
      </p:sp>
      <p:graphicFrame>
        <p:nvGraphicFramePr>
          <p:cNvPr id="6" name="Tabulk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6588544"/>
              </p:ext>
            </p:extLst>
          </p:nvPr>
        </p:nvGraphicFramePr>
        <p:xfrm>
          <a:off x="323850" y="-55984"/>
          <a:ext cx="8458200" cy="1715666"/>
        </p:xfrm>
        <a:graphic>
          <a:graphicData uri="http://schemas.openxmlformats.org/drawingml/2006/table">
            <a:tbl>
              <a:tblPr>
                <a:tableStyleId>{D113A9D2-9D6B-4929-AA2D-F23B5EE8CBE7}</a:tableStyleId>
              </a:tblPr>
              <a:tblGrid>
                <a:gridCol w="8458200"/>
              </a:tblGrid>
              <a:tr h="1715666">
                <a:tc>
                  <a:txBody>
                    <a:bodyPr/>
                    <a:lstStyle/>
                    <a:p>
                      <a:r>
                        <a:rPr lang="cs-CZ" sz="2400" dirty="0" smtClean="0">
                          <a:latin typeface="Calibri" pitchFamily="34" charset="0"/>
                          <a:cs typeface="Calibri" pitchFamily="34" charset="0"/>
                        </a:rPr>
                        <a:t>U otázek s tázacím zájmenem stojí tázací zájmeno vždy na 1. místě</a:t>
                      </a:r>
                      <a:r>
                        <a:rPr lang="cs-CZ" sz="2400" baseline="0" dirty="0" smtClean="0">
                          <a:latin typeface="Calibri" pitchFamily="34" charset="0"/>
                          <a:cs typeface="Calibri" pitchFamily="34" charset="0"/>
                        </a:rPr>
                        <a:t> a sloveso na 2. místě. </a:t>
                      </a:r>
                    </a:p>
                    <a:p>
                      <a:r>
                        <a:rPr lang="cs-CZ" sz="2400" baseline="0" dirty="0" smtClean="0">
                          <a:latin typeface="Calibri" pitchFamily="34" charset="0"/>
                          <a:cs typeface="Calibri" pitchFamily="34" charset="0"/>
                        </a:rPr>
                        <a:t>Na 3. místě je většinou podmět.</a:t>
                      </a:r>
                    </a:p>
                    <a:p>
                      <a:r>
                        <a:rPr lang="cs-CZ" baseline="0" dirty="0" smtClean="0"/>
                        <a:t> </a:t>
                      </a:r>
                      <a:endParaRPr lang="cs-CZ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2" name="Tabulk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1105710"/>
              </p:ext>
            </p:extLst>
          </p:nvPr>
        </p:nvGraphicFramePr>
        <p:xfrm>
          <a:off x="323528" y="2924944"/>
          <a:ext cx="8424936" cy="1224136"/>
        </p:xfrm>
        <a:graphic>
          <a:graphicData uri="http://schemas.openxmlformats.org/drawingml/2006/table">
            <a:tbl>
              <a:tblPr firstRow="1" bandRow="1">
                <a:tableStyleId>{B301B821-A1FF-4177-AEE7-76D212191A09}</a:tableStyleId>
              </a:tblPr>
              <a:tblGrid>
                <a:gridCol w="8424936"/>
              </a:tblGrid>
              <a:tr h="1224136">
                <a:tc>
                  <a:txBody>
                    <a:bodyPr/>
                    <a:lstStyle/>
                    <a:p>
                      <a:r>
                        <a:rPr lang="cs-CZ" sz="2400" dirty="0" smtClean="0">
                          <a:latin typeface="Calibri" pitchFamily="34" charset="0"/>
                          <a:cs typeface="Calibri" pitchFamily="34" charset="0"/>
                        </a:rPr>
                        <a:t>V němčině existují také tázací zájmena s podstatným jménem nebo příslovcem.</a:t>
                      </a:r>
                    </a:p>
                    <a:p>
                      <a:endParaRPr lang="cs-CZ" sz="2400" b="0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969625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sz="quarter" idx="13"/>
          </p:nvPr>
        </p:nvSpPr>
        <p:spPr>
          <a:xfrm>
            <a:off x="0" y="116632"/>
            <a:ext cx="9144000" cy="5760640"/>
          </a:xfrm>
        </p:spPr>
        <p:txBody>
          <a:bodyPr/>
          <a:lstStyle/>
          <a:p>
            <a:pPr marL="45720" indent="0">
              <a:buNone/>
            </a:pPr>
            <a:endParaRPr lang="cs-CZ" sz="3200" noProof="1" smtClean="0"/>
          </a:p>
          <a:p>
            <a:pPr marL="45720" indent="0">
              <a:buNone/>
            </a:pPr>
            <a:endParaRPr lang="cs-CZ" sz="3200" noProof="1"/>
          </a:p>
          <a:p>
            <a:pPr marL="45720" indent="0">
              <a:buNone/>
            </a:pPr>
            <a:endParaRPr lang="cs-CZ" sz="3200" noProof="1" smtClean="0"/>
          </a:p>
          <a:p>
            <a:pPr marL="45720" indent="0">
              <a:buNone/>
            </a:pPr>
            <a:endParaRPr lang="cs-CZ" sz="3200" noProof="1"/>
          </a:p>
          <a:p>
            <a:pPr marL="45720" indent="0">
              <a:buNone/>
            </a:pPr>
            <a:r>
              <a:rPr lang="cs-CZ" sz="3200" noProof="1"/>
              <a:t> </a:t>
            </a:r>
            <a:r>
              <a:rPr lang="cs-CZ" sz="2400" b="1" noProof="1" smtClean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Příklad:</a:t>
            </a:r>
          </a:p>
          <a:p>
            <a:pPr marL="45720" indent="0">
              <a:buNone/>
            </a:pPr>
            <a:r>
              <a:rPr lang="cs-CZ" sz="2400" b="1" noProof="1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cs-CZ" sz="2400" b="1" noProof="1" smtClean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cs-CZ" sz="2400" noProof="1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Mit wem gehst du ins Kino ?</a:t>
            </a:r>
          </a:p>
          <a:p>
            <a:pPr marL="45720" indent="0">
              <a:buNone/>
            </a:pPr>
            <a:r>
              <a:rPr lang="cs-CZ" sz="2400" noProof="1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cs-CZ" sz="2400" noProof="1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 Wonach suchst du ?</a:t>
            </a:r>
          </a:p>
          <a:p>
            <a:pPr marL="45720" indent="0">
              <a:buNone/>
            </a:pPr>
            <a:r>
              <a:rPr lang="cs-CZ" sz="2400" noProof="1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cs-CZ" sz="2400" noProof="1" smtClean="0">
                <a:solidFill>
                  <a:schemeClr val="accent1">
                    <a:lumMod val="50000"/>
                  </a:schemeClr>
                </a:solidFill>
                <a:latin typeface="Calibri" pitchFamily="34" charset="0"/>
                <a:cs typeface="Calibri" pitchFamily="34" charset="0"/>
              </a:rPr>
              <a:t> Woran denkst du ?</a:t>
            </a:r>
          </a:p>
        </p:txBody>
      </p:sp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7115817"/>
              </p:ext>
            </p:extLst>
          </p:nvPr>
        </p:nvGraphicFramePr>
        <p:xfrm>
          <a:off x="257175" y="1268760"/>
          <a:ext cx="8210550" cy="936104"/>
        </p:xfrm>
        <a:graphic>
          <a:graphicData uri="http://schemas.openxmlformats.org/drawingml/2006/table">
            <a:tbl>
              <a:tblPr>
                <a:tableStyleId>{D113A9D2-9D6B-4929-AA2D-F23B5EE8CBE7}</a:tableStyleId>
              </a:tblPr>
              <a:tblGrid>
                <a:gridCol w="8210550"/>
              </a:tblGrid>
              <a:tr h="936104">
                <a:tc>
                  <a:txBody>
                    <a:bodyPr/>
                    <a:lstStyle/>
                    <a:p>
                      <a:r>
                        <a:rPr lang="cs-CZ" sz="2400" dirty="0" smtClean="0">
                          <a:latin typeface="Calibri" pitchFamily="34" charset="0"/>
                          <a:cs typeface="Calibri" pitchFamily="34" charset="0"/>
                        </a:rPr>
                        <a:t>Před tázacím zájmenem mohou stát také předložky a společně</a:t>
                      </a:r>
                      <a:r>
                        <a:rPr lang="cs-CZ" sz="2400" baseline="0" dirty="0" smtClean="0">
                          <a:latin typeface="Calibri" pitchFamily="34" charset="0"/>
                          <a:cs typeface="Calibri" pitchFamily="34" charset="0"/>
                        </a:rPr>
                        <a:t> tak tvoří zájmenná příslovce. </a:t>
                      </a:r>
                      <a:endParaRPr lang="cs-CZ" sz="2400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110750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ovéPole 3"/>
          <p:cNvSpPr txBox="1"/>
          <p:nvPr/>
        </p:nvSpPr>
        <p:spPr>
          <a:xfrm>
            <a:off x="1769352" y="2560464"/>
            <a:ext cx="118752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cs-CZ" dirty="0"/>
          </a:p>
          <a:p>
            <a:r>
              <a:rPr lang="cs-CZ" dirty="0" smtClean="0">
                <a:hlinkClick r:id="rId2" action="ppaction://hlinkfile"/>
              </a:rPr>
              <a:t>Úkol č. 1</a:t>
            </a:r>
            <a:endParaRPr lang="cs-CZ" dirty="0" smtClean="0"/>
          </a:p>
          <a:p>
            <a:r>
              <a:rPr lang="cs-CZ" dirty="0">
                <a:hlinkClick r:id="rId3" action="ppaction://hlinkfile"/>
              </a:rPr>
              <a:t>Úkol č</a:t>
            </a:r>
            <a:r>
              <a:rPr lang="cs-CZ" dirty="0" smtClean="0">
                <a:hlinkClick r:id="rId3" action="ppaction://hlinkfile"/>
              </a:rPr>
              <a:t>. 2</a:t>
            </a:r>
            <a:endParaRPr lang="cs-CZ" dirty="0" smtClean="0"/>
          </a:p>
          <a:p>
            <a:r>
              <a:rPr lang="cs-CZ" dirty="0">
                <a:hlinkClick r:id="rId4" action="ppaction://hlinkfile"/>
              </a:rPr>
              <a:t>Úkol č</a:t>
            </a:r>
            <a:r>
              <a:rPr lang="cs-CZ" dirty="0" smtClean="0">
                <a:hlinkClick r:id="rId4" action="ppaction://hlinkfile"/>
              </a:rPr>
              <a:t>. 3</a:t>
            </a:r>
            <a:endParaRPr lang="cs-CZ" dirty="0" smtClean="0"/>
          </a:p>
          <a:p>
            <a:r>
              <a:rPr lang="cs-CZ" dirty="0">
                <a:hlinkClick r:id="rId5" action="ppaction://hlinkfile"/>
              </a:rPr>
              <a:t>Úkol č</a:t>
            </a:r>
            <a:r>
              <a:rPr lang="cs-CZ" dirty="0" smtClean="0">
                <a:hlinkClick r:id="rId5" action="ppaction://hlinkfile"/>
              </a:rPr>
              <a:t>. 4</a:t>
            </a:r>
            <a:endParaRPr lang="cs-CZ" dirty="0" smtClean="0"/>
          </a:p>
          <a:p>
            <a:r>
              <a:rPr lang="cs-CZ" dirty="0">
                <a:hlinkClick r:id="rId6" action="ppaction://hlinkfile"/>
              </a:rPr>
              <a:t>Úkol č</a:t>
            </a:r>
            <a:r>
              <a:rPr lang="cs-CZ" dirty="0" smtClean="0">
                <a:hlinkClick r:id="rId6" action="ppaction://hlinkfile"/>
              </a:rPr>
              <a:t>. 5</a:t>
            </a:r>
            <a:endParaRPr lang="cs-CZ" dirty="0" smtClean="0"/>
          </a:p>
          <a:p>
            <a:r>
              <a:rPr lang="cs-CZ" dirty="0">
                <a:hlinkClick r:id="rId7" action="ppaction://hlinkfile"/>
              </a:rPr>
              <a:t>Úkol </a:t>
            </a:r>
            <a:r>
              <a:rPr lang="cs-CZ" dirty="0" smtClean="0">
                <a:hlinkClick r:id="rId7" action="ppaction://hlinkfile"/>
              </a:rPr>
              <a:t>č. 6</a:t>
            </a:r>
            <a:endParaRPr lang="cs-CZ" dirty="0" smtClean="0"/>
          </a:p>
          <a:p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2956876" y="1052736"/>
            <a:ext cx="2942216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cs-CZ" b="1" dirty="0"/>
              <a:t>Pořadí slov ve větě </a:t>
            </a:r>
            <a:r>
              <a:rPr lang="cs-CZ" b="1" dirty="0" smtClean="0"/>
              <a:t>tázací</a:t>
            </a:r>
          </a:p>
          <a:p>
            <a:endParaRPr lang="cs-CZ" b="1" dirty="0"/>
          </a:p>
          <a:p>
            <a:pPr algn="ctr"/>
            <a:r>
              <a:rPr lang="cs-CZ" b="1" dirty="0" smtClean="0"/>
              <a:t>Test</a:t>
            </a:r>
            <a:endParaRPr lang="cs-CZ" b="1" dirty="0"/>
          </a:p>
        </p:txBody>
      </p:sp>
      <p:sp>
        <p:nvSpPr>
          <p:cNvPr id="6" name="TextovéPole 5"/>
          <p:cNvSpPr txBox="1"/>
          <p:nvPr/>
        </p:nvSpPr>
        <p:spPr>
          <a:xfrm>
            <a:off x="5436096" y="2560464"/>
            <a:ext cx="136815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cs-CZ" dirty="0"/>
          </a:p>
          <a:p>
            <a:r>
              <a:rPr lang="cs-CZ" dirty="0" smtClean="0">
                <a:hlinkClick r:id="rId8" action="ppaction://hlinkfile"/>
              </a:rPr>
              <a:t>Úkol č. 7</a:t>
            </a:r>
            <a:endParaRPr lang="cs-CZ" dirty="0" smtClean="0"/>
          </a:p>
          <a:p>
            <a:r>
              <a:rPr lang="cs-CZ" dirty="0">
                <a:hlinkClick r:id="rId9" action="ppaction://hlinkfile"/>
              </a:rPr>
              <a:t>Úkol č</a:t>
            </a:r>
            <a:r>
              <a:rPr lang="cs-CZ" dirty="0" smtClean="0">
                <a:hlinkClick r:id="rId9" action="ppaction://hlinkfile"/>
              </a:rPr>
              <a:t>. 8</a:t>
            </a:r>
            <a:endParaRPr lang="cs-CZ" dirty="0" smtClean="0"/>
          </a:p>
          <a:p>
            <a:r>
              <a:rPr lang="cs-CZ" dirty="0">
                <a:hlinkClick r:id="rId10" action="ppaction://hlinkfile"/>
              </a:rPr>
              <a:t>Úkol č</a:t>
            </a:r>
            <a:r>
              <a:rPr lang="cs-CZ" dirty="0" smtClean="0">
                <a:hlinkClick r:id="rId10" action="ppaction://hlinkfile"/>
              </a:rPr>
              <a:t>. 9</a:t>
            </a:r>
            <a:endParaRPr lang="cs-CZ" dirty="0" smtClean="0"/>
          </a:p>
          <a:p>
            <a:r>
              <a:rPr lang="cs-CZ" dirty="0">
                <a:hlinkClick r:id="rId11" action="ppaction://hlinkfile"/>
              </a:rPr>
              <a:t>Úkol č</a:t>
            </a:r>
            <a:r>
              <a:rPr lang="cs-CZ" dirty="0" smtClean="0">
                <a:hlinkClick r:id="rId11" action="ppaction://hlinkfile"/>
              </a:rPr>
              <a:t>. 10</a:t>
            </a:r>
            <a:endParaRPr lang="cs-CZ" dirty="0" smtClean="0"/>
          </a:p>
          <a:p>
            <a:r>
              <a:rPr lang="cs-CZ" dirty="0">
                <a:hlinkClick r:id="rId12" action="ppaction://hlinkfile"/>
              </a:rPr>
              <a:t>Úkol č</a:t>
            </a:r>
            <a:r>
              <a:rPr lang="cs-CZ" dirty="0" smtClean="0">
                <a:hlinkClick r:id="rId12" action="ppaction://hlinkfile"/>
              </a:rPr>
              <a:t>. 11</a:t>
            </a:r>
            <a:endParaRPr lang="cs-CZ" dirty="0" smtClean="0"/>
          </a:p>
          <a:p>
            <a:r>
              <a:rPr lang="cs-CZ" dirty="0">
                <a:hlinkClick r:id="rId13" action="ppaction://hlinkfile"/>
              </a:rPr>
              <a:t>Úkol </a:t>
            </a:r>
            <a:r>
              <a:rPr lang="cs-CZ" dirty="0" smtClean="0">
                <a:hlinkClick r:id="rId13" action="ppaction://hlinkfile"/>
              </a:rPr>
              <a:t>č. 12</a:t>
            </a: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570878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5577800"/>
          </a:xfrm>
        </p:spPr>
        <p:txBody>
          <a:bodyPr>
            <a:noAutofit/>
          </a:bodyPr>
          <a:lstStyle/>
          <a:p>
            <a:pPr marL="45720" lvl="0" indent="0">
              <a:buNone/>
            </a:pPr>
            <a:r>
              <a:rPr lang="cs-CZ" sz="2000" dirty="0" smtClean="0">
                <a:latin typeface="Calibri" pitchFamily="34" charset="0"/>
                <a:cs typeface="Calibri" pitchFamily="34" charset="0"/>
              </a:rPr>
              <a:t>Závěrečné informace</a:t>
            </a:r>
          </a:p>
          <a:p>
            <a:r>
              <a:rPr lang="cs-CZ" sz="2000" b="1" dirty="0" smtClean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Materiál </a:t>
            </a:r>
            <a:r>
              <a:rPr lang="cs-CZ" sz="20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je určen pro bezplatné používání pro potřeby výuky a vzdělávání na všech typech škol a školských zařízeních. Jakékoliv další využití podléhá autorskému zákonu.</a:t>
            </a:r>
            <a:endParaRPr lang="cs-CZ" sz="2000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  <a:p>
            <a:pPr marL="45720" lvl="0" indent="0">
              <a:buNone/>
            </a:pPr>
            <a:r>
              <a:rPr lang="cs-CZ" sz="2000" b="1" dirty="0" smtClean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   Zdroje</a:t>
            </a:r>
            <a:r>
              <a:rPr lang="cs-CZ" sz="20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:</a:t>
            </a:r>
            <a:endParaRPr lang="cs-CZ" sz="2000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  <a:p>
            <a:r>
              <a:rPr lang="de-AT" sz="20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AUFDERSTRAßE, Hartmut, MÜLLER, Jutta, STROZ, Thomas. Literatura: DELFIN, Lehrwerk für </a:t>
            </a:r>
            <a:r>
              <a:rPr lang="cs-CZ" sz="20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Deutsch als Fremdsprache  2001. ISBN 3-19-001601-1. </a:t>
            </a:r>
            <a:endParaRPr lang="cs-CZ" sz="2000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  <a:p>
            <a:r>
              <a:rPr lang="cs-CZ" sz="20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Ostatní objekty a text je vlastní originální tvorbou autora nebo jsou </a:t>
            </a:r>
            <a:r>
              <a:rPr lang="cs-CZ" sz="2000" b="1" dirty="0" smtClean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součástí softwaru </a:t>
            </a:r>
            <a:r>
              <a:rPr lang="cs-CZ" sz="20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Microsoft ®Office</a:t>
            </a:r>
            <a:r>
              <a:rPr lang="cs-CZ" sz="2000" b="1" dirty="0" smtClean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.</a:t>
            </a:r>
          </a:p>
          <a:p>
            <a:pPr lvl="0"/>
            <a:r>
              <a:rPr lang="cs-CZ" sz="2000" b="1" dirty="0">
                <a:solidFill>
                  <a:schemeClr val="tx1"/>
                </a:solidFill>
              </a:rPr>
              <a:t>Kvíz je vypracován v </a:t>
            </a:r>
            <a:r>
              <a:rPr lang="cs-CZ" sz="2000" b="1" noProof="1" smtClean="0">
                <a:solidFill>
                  <a:schemeClr val="tx1"/>
                </a:solidFill>
              </a:rPr>
              <a:t>softwaru HotPotatoes</a:t>
            </a:r>
            <a:r>
              <a:rPr lang="cs-CZ" sz="2000" b="1" baseline="30000" noProof="1" smtClean="0">
                <a:solidFill>
                  <a:schemeClr val="tx1"/>
                </a:solidFill>
              </a:rPr>
              <a:t>TM</a:t>
            </a:r>
            <a:r>
              <a:rPr lang="cs-CZ" sz="2000" b="1" noProof="1" smtClean="0">
                <a:solidFill>
                  <a:schemeClr val="tx1"/>
                </a:solidFill>
              </a:rPr>
              <a:t> </a:t>
            </a:r>
            <a:r>
              <a:rPr lang="cs-CZ" sz="2000" b="1" dirty="0" smtClean="0">
                <a:solidFill>
                  <a:schemeClr val="tx1"/>
                </a:solidFill>
              </a:rPr>
              <a:t>6</a:t>
            </a:r>
            <a:r>
              <a:rPr lang="cs-CZ" sz="2000" b="1" dirty="0">
                <a:solidFill>
                  <a:schemeClr val="tx1"/>
                </a:solidFill>
              </a:rPr>
              <a:t>. Je nedílnou součástí materiálu a je zakázáno šířit jej zvlášť. </a:t>
            </a:r>
            <a:endParaRPr lang="cs-CZ" sz="2000" dirty="0">
              <a:solidFill>
                <a:schemeClr val="tx1"/>
              </a:solidFill>
            </a:endParaRPr>
          </a:p>
          <a:p>
            <a:endParaRPr lang="cs-CZ" sz="2000" b="1" dirty="0" smtClean="0">
              <a:latin typeface="Calibri" pitchFamily="34" charset="0"/>
              <a:cs typeface="Calibri" pitchFamily="34" charset="0"/>
            </a:endParaRPr>
          </a:p>
          <a:p>
            <a:pPr marL="45720" lvl="0" indent="0">
              <a:buNone/>
            </a:pPr>
            <a:endParaRPr lang="cs-CZ" sz="2400" b="1" dirty="0" smtClean="0">
              <a:latin typeface="Calibri" pitchFamily="34" charset="0"/>
              <a:cs typeface="Calibri" pitchFamily="34" charset="0"/>
            </a:endParaRPr>
          </a:p>
          <a:p>
            <a:pPr marL="45720" lvl="0" indent="0">
              <a:buNone/>
            </a:pPr>
            <a:endParaRPr lang="cs-CZ" sz="2400" b="1" dirty="0" smtClean="0">
              <a:latin typeface="Calibri" pitchFamily="34" charset="0"/>
              <a:cs typeface="Calibri" pitchFamily="34" charset="0"/>
            </a:endParaRPr>
          </a:p>
          <a:p>
            <a:pPr marL="45720" lvl="0" indent="0">
              <a:buNone/>
            </a:pPr>
            <a:endParaRPr lang="cs-CZ" sz="2400" dirty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61092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erodynamika">
  <a:themeElements>
    <a:clrScheme name="Aerodynamika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Aerodynamika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erodynamika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242</TotalTime>
  <Words>357</Words>
  <Application>Microsoft Office PowerPoint</Application>
  <PresentationFormat>Předvádění na obrazovce (4:3)</PresentationFormat>
  <Paragraphs>75</Paragraphs>
  <Slides>6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6</vt:i4>
      </vt:variant>
    </vt:vector>
  </HeadingPairs>
  <TitlesOfParts>
    <vt:vector size="7" baseType="lpstr">
      <vt:lpstr>Aerodynamika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uzivatel</dc:creator>
  <cp:lastModifiedBy> </cp:lastModifiedBy>
  <cp:revision>34</cp:revision>
  <dcterms:created xsi:type="dcterms:W3CDTF">2012-06-13T15:50:15Z</dcterms:created>
  <dcterms:modified xsi:type="dcterms:W3CDTF">2012-11-27T07:28:51Z</dcterms:modified>
</cp:coreProperties>
</file>

<file path=docProps/thumbnail.jpeg>
</file>